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10.png" ContentType="image/png"/>
  <Override PartName="/ppt/media/image5.png" ContentType="image/png"/>
  <Override PartName="/ppt/media/image11.png" ContentType="image/png"/>
  <Override PartName="/ppt/media/image6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095225E-3F54-48D0-A605-7718CA2E1992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4FB5FF1-C224-4B10-B533-702E9B4C18CD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6A08B0C-8A45-4460-8797-A0BC153F1BBA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B0CFB46-888A-44AE-BE82-F3CB68E5274A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B6F34B6-9C2C-4D7C-AA47-8E81729699ED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EC8E70F-CD31-4066-814D-A1C0993E237B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5EE8F0A-DA26-438A-8658-A33892429E51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6E18FB9-53DA-4334-9063-1A98BF931236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8B3B53A-10EE-4F2D-ACF7-0052757D9EE5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D147BD9-6DD4-4344-886C-658DF6A359BF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F9DDF39-0C8B-4AFA-8200-6975872071E9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2578BF3-70FE-4D2D-964E-5501106360A3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oogle Shape;10;p2"/>
          <p:cNvGrpSpPr/>
          <p:nvPr/>
        </p:nvGrpSpPr>
        <p:grpSpPr>
          <a:xfrm>
            <a:off x="4350240" y="2855520"/>
            <a:ext cx="443160" cy="105120"/>
            <a:chOff x="4350240" y="2855520"/>
            <a:chExt cx="443160" cy="105120"/>
          </a:xfrm>
        </p:grpSpPr>
        <p:sp>
          <p:nvSpPr>
            <p:cNvPr id="1" name="Google Shape;11;p2"/>
            <p:cNvSpPr/>
            <p:nvPr/>
          </p:nvSpPr>
          <p:spPr>
            <a:xfrm>
              <a:off x="4519080" y="2855520"/>
              <a:ext cx="105120" cy="1051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7440" bIns="37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2" name="Google Shape;12;p2"/>
            <p:cNvSpPr/>
            <p:nvPr/>
          </p:nvSpPr>
          <p:spPr>
            <a:xfrm>
              <a:off x="4688280" y="2855520"/>
              <a:ext cx="105120" cy="1051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7440" bIns="37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" name="Google Shape;13;p2"/>
            <p:cNvSpPr/>
            <p:nvPr/>
          </p:nvSpPr>
          <p:spPr>
            <a:xfrm>
              <a:off x="4350240" y="2855520"/>
              <a:ext cx="105120" cy="10512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7440" bIns="37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71400" y="990720"/>
            <a:ext cx="7801200" cy="1729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buNone/>
            </a:pPr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ldNum" idx="1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fi" sz="1000" spc="-1" strike="noStrike">
                <a:solidFill>
                  <a:schemeClr val="accent3"/>
                </a:solidFill>
                <a:latin typeface="Average"/>
                <a:ea typeface="Average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6DBA655-5EDC-49B1-A7FE-50B8DD1BF95F}" type="slidenum">
              <a:rPr b="0" lang="fi" sz="1000" spc="-1" strike="noStrike">
                <a:solidFill>
                  <a:schemeClr val="accent3"/>
                </a:solidFill>
                <a:latin typeface="Average"/>
                <a:ea typeface="Average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hyperlink" Target="https://github.com/stanislav-a/hna_patents/blob/master/notebooks/construct_network.ipynb" TargetMode="External"/><Relationship Id="rId3" Type="http://schemas.openxmlformats.org/officeDocument/2006/relationships/hyperlink" Target="https://github.com/stanislav-a/hna_patents/blob/master/notebooks/construct_network.ipynb" TargetMode="External"/><Relationship Id="rId4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hyperlink" Target="https://github.com/stanislav-a/hna_patents/blob/master/notebooks/construct_network.ipynb" TargetMode="External"/><Relationship Id="rId3" Type="http://schemas.openxmlformats.org/officeDocument/2006/relationships/hyperlink" Target="https://github.com/stanislav-a/hna_patents/blob/master/notebooks/construct_network.ipynb" TargetMode="External"/><Relationship Id="rId4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hyperlink" Target="https://github.com/stanislav-a/hna_patents/blob/master/notebooks/construct_network.ipynb" TargetMode="External"/><Relationship Id="rId3" Type="http://schemas.openxmlformats.org/officeDocument/2006/relationships/hyperlink" Target="https://github.com/stanislav-a/hna_patents/blob/master/notebooks/construct_network.ipynb" TargetMode="External"/><Relationship Id="rId4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github.com/stanislav-a/hna_patents/blob/master/notebooks/construct_network.ipynb" TargetMode="External"/><Relationship Id="rId2" Type="http://schemas.openxmlformats.org/officeDocument/2006/relationships/hyperlink" Target="https://github.com/stanislav-a/hna_patents/blob/master/notebooks/construct_network.ipynb" TargetMode="External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github.com/stanislav-a/hna_patents/blob/master/notebooks/cleaning.ipynb" TargetMode="External"/><Relationship Id="rId2" Type="http://schemas.openxmlformats.org/officeDocument/2006/relationships/hyperlink" Target="https://github.com/stanislav-a/hna_patents/blob/master/notebooks/cleaning.ipynb" TargetMode="Externa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hyperlink" Target="https://github.com/stanislav-a/hna_patents/blob/master/notebooks/construct_network.ipynb" TargetMode="External"/><Relationship Id="rId3" Type="http://schemas.openxmlformats.org/officeDocument/2006/relationships/hyperlink" Target="https://github.com/stanislav-a/hna_patents/blob/master/notebooks/construct_network.ipynb" TargetMode="External"/><Relationship Id="rId4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hyperlink" Target="https://github.com/stanislav-a/hna_patents/blob/master/notebooks/construct_network.ipynb" TargetMode="External"/><Relationship Id="rId3" Type="http://schemas.openxmlformats.org/officeDocument/2006/relationships/hyperlink" Target="https://github.com/stanislav-a/hna_patents/blob/master/notebooks/construct_network.ipynb" TargetMode="External"/><Relationship Id="rId4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hyperlink" Target="https://github.com/stanislav-a/hna_patents/blob/master/notebooks/construct_network.ipynb" TargetMode="External"/><Relationship Id="rId3" Type="http://schemas.openxmlformats.org/officeDocument/2006/relationships/hyperlink" Target="https://github.com/stanislav-a/hna_patents/blob/master/notebooks/construct_network.ipynb" TargetMode="External"/><Relationship Id="rId4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71400" y="990720"/>
            <a:ext cx="7801200" cy="1729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62095" lnSpcReduction="20000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4800" spc="-1" strike="noStrike">
                <a:solidFill>
                  <a:schemeClr val="dk1"/>
                </a:solidFill>
                <a:latin typeface="Oswald"/>
                <a:ea typeface="Oswald"/>
              </a:rPr>
              <a:t>Patent war dynamics</a:t>
            </a:r>
            <a:br>
              <a:rPr sz="4800"/>
            </a:br>
            <a:r>
              <a:rPr b="0" lang="fi" sz="4800" spc="-1" strike="noStrike">
                <a:solidFill>
                  <a:schemeClr val="dk1"/>
                </a:solidFill>
                <a:latin typeface="Oswald"/>
                <a:ea typeface="Oswald"/>
              </a:rPr>
              <a:t>Week 2. </a:t>
            </a:r>
            <a:br>
              <a:rPr sz="4800"/>
            </a:br>
            <a:r>
              <a:rPr b="0" lang="fi" sz="4800" spc="-1" strike="noStrike">
                <a:solidFill>
                  <a:schemeClr val="dk1"/>
                </a:solidFill>
                <a:latin typeface="Oswald"/>
                <a:ea typeface="Oswald"/>
              </a:rPr>
              <a:t>Data filterting and network construction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671400" y="3174840"/>
            <a:ext cx="780120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2100" spc="-1" strike="noStrike">
                <a:solidFill>
                  <a:schemeClr val="accent3"/>
                </a:solidFill>
                <a:latin typeface="Average"/>
                <a:ea typeface="Average"/>
              </a:rPr>
              <a:t>Valo Hallman, Jenny-Rosa Mattila, Stanislav Andreev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Visualization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Box 7"/>
          <p:cNvSpPr/>
          <p:nvPr/>
        </p:nvSpPr>
        <p:spPr>
          <a:xfrm>
            <a:off x="97920" y="1639440"/>
            <a:ext cx="2723400" cy="137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Counterclaims between technology giants (Apple, Samsung, Motorola, LG, Sony)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Pharma and technology clusters are recognizable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" name="Picture 2" descr=""/>
          <p:cNvPicPr/>
          <p:nvPr/>
        </p:nvPicPr>
        <p:blipFill>
          <a:blip r:embed="rId1"/>
          <a:stretch/>
        </p:blipFill>
        <p:spPr>
          <a:xfrm>
            <a:off x="2803680" y="0"/>
            <a:ext cx="6339960" cy="5143320"/>
          </a:xfrm>
          <a:prstGeom prst="rect">
            <a:avLst/>
          </a:prstGeom>
          <a:ln w="0">
            <a:noFill/>
          </a:ln>
        </p:spPr>
      </p:pic>
      <p:sp>
        <p:nvSpPr>
          <p:cNvPr id="87" name="TextBox 3"/>
          <p:cNvSpPr/>
          <p:nvPr/>
        </p:nvSpPr>
        <p:spPr>
          <a:xfrm>
            <a:off x="97920" y="4698360"/>
            <a:ext cx="7478280" cy="25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2"/>
              </a:rPr>
              <a:t>Jupyter</a:t>
            </a: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3"/>
              </a:rPr>
              <a:t> notebook with the code and plots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Visualization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TextBox 7"/>
          <p:cNvSpPr/>
          <p:nvPr/>
        </p:nvSpPr>
        <p:spPr>
          <a:xfrm>
            <a:off x="97920" y="1639440"/>
            <a:ext cx="2723400" cy="179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Less counterclaims between technology giants (Apple vs Motorola)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Migration of companies from center (attackers) to borders and vice versa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Dramatic increase of cases volume (min degree 27)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0" name="Picture 4" descr=""/>
          <p:cNvPicPr/>
          <p:nvPr/>
        </p:nvPicPr>
        <p:blipFill>
          <a:blip r:embed="rId1"/>
          <a:stretch/>
        </p:blipFill>
        <p:spPr>
          <a:xfrm>
            <a:off x="2821680" y="0"/>
            <a:ext cx="6339960" cy="5143320"/>
          </a:xfrm>
          <a:prstGeom prst="rect">
            <a:avLst/>
          </a:prstGeom>
          <a:ln w="0">
            <a:noFill/>
          </a:ln>
        </p:spPr>
      </p:pic>
      <p:sp>
        <p:nvSpPr>
          <p:cNvPr id="91" name="TextBox 5"/>
          <p:cNvSpPr/>
          <p:nvPr/>
        </p:nvSpPr>
        <p:spPr>
          <a:xfrm>
            <a:off x="97920" y="4698360"/>
            <a:ext cx="7478280" cy="25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2"/>
              </a:rPr>
              <a:t>Jupyter</a:t>
            </a: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3"/>
              </a:rPr>
              <a:t> notebook with the code and plots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Visualization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extBox 7"/>
          <p:cNvSpPr/>
          <p:nvPr/>
        </p:nvSpPr>
        <p:spPr>
          <a:xfrm>
            <a:off x="97920" y="1639440"/>
            <a:ext cx="272340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No counterclaims between technology giants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4" name="Picture 2" descr=""/>
          <p:cNvPicPr/>
          <p:nvPr/>
        </p:nvPicPr>
        <p:blipFill>
          <a:blip r:embed="rId1"/>
          <a:stretch/>
        </p:blipFill>
        <p:spPr>
          <a:xfrm>
            <a:off x="2803680" y="0"/>
            <a:ext cx="6339960" cy="5143320"/>
          </a:xfrm>
          <a:prstGeom prst="rect">
            <a:avLst/>
          </a:prstGeom>
          <a:ln w="0">
            <a:noFill/>
          </a:ln>
        </p:spPr>
      </p:pic>
      <p:sp>
        <p:nvSpPr>
          <p:cNvPr id="95" name="TextBox 3"/>
          <p:cNvSpPr/>
          <p:nvPr/>
        </p:nvSpPr>
        <p:spPr>
          <a:xfrm>
            <a:off x="97920" y="4698360"/>
            <a:ext cx="7478280" cy="25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2"/>
              </a:rPr>
              <a:t>Jupyter</a:t>
            </a: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3"/>
              </a:rPr>
              <a:t> notebook with the code and plots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Visualization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TextBox 7"/>
          <p:cNvSpPr/>
          <p:nvPr/>
        </p:nvSpPr>
        <p:spPr>
          <a:xfrm>
            <a:off x="97920" y="1639440"/>
            <a:ext cx="2723400" cy="179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Pfizer still in the center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It can indicate, that in pharma and technology clusters successful market position can lead to different places in such graph representation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TextBox 3"/>
          <p:cNvSpPr/>
          <p:nvPr/>
        </p:nvSpPr>
        <p:spPr>
          <a:xfrm>
            <a:off x="97920" y="4698360"/>
            <a:ext cx="7478280" cy="25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1"/>
              </a:rPr>
              <a:t>Jupyter</a:t>
            </a: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2"/>
              </a:rPr>
              <a:t> notebook with the code and plots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9" name="Picture 4" descr=""/>
          <p:cNvPicPr/>
          <p:nvPr/>
        </p:nvPicPr>
        <p:blipFill>
          <a:blip r:embed="rId3"/>
          <a:stretch/>
        </p:blipFill>
        <p:spPr>
          <a:xfrm>
            <a:off x="2804040" y="0"/>
            <a:ext cx="6339960" cy="5143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What next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i" sz="1800" spc="-1" strike="noStrike">
                <a:solidFill>
                  <a:schemeClr val="accent3"/>
                </a:solidFill>
                <a:latin typeface="Average"/>
                <a:ea typeface="Average"/>
              </a:rPr>
              <a:t>-</a:t>
            </a: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Investigate lawsuits categories (presented in data)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-Investigate dynamics between two companies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-Try dynamic visualization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" name="Picture 4" descr=""/>
          <p:cNvPicPr/>
          <p:nvPr/>
        </p:nvPicPr>
        <p:blipFill>
          <a:blip r:embed="rId1"/>
          <a:stretch/>
        </p:blipFill>
        <p:spPr>
          <a:xfrm>
            <a:off x="457200" y="2286000"/>
            <a:ext cx="4800600" cy="2313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6"/>
          <p:cNvSpPr/>
          <p:nvPr/>
        </p:nvSpPr>
        <p:spPr>
          <a:xfrm>
            <a:off x="3997080" y="4768200"/>
            <a:ext cx="457164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https://npe.law.stanford.edu/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4" dur="indefinite" restart="never" nodeType="tmRoot">
          <p:childTnLst>
            <p:seq>
              <p:cTn id="25" dur="indefinite" nodeType="mainSeq">
                <p:childTnLst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0" dur="1000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5" dur="1000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Thanks!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chemeClr val="accent3"/>
              </a:solidFill>
              <a:latin typeface="Average"/>
              <a:ea typeface="Averag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What does the data look like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311760" y="3369960"/>
            <a:ext cx="8520120" cy="119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1371600" indent="0">
              <a:lnSpc>
                <a:spcPct val="115000"/>
              </a:lnSpc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fi" sz="1800" spc="-1" strike="noStrike">
                <a:solidFill>
                  <a:schemeClr val="accent3"/>
                </a:solidFill>
                <a:latin typeface="Average"/>
                <a:ea typeface="Average"/>
              </a:rPr>
              <a:t>       </a:t>
            </a:r>
            <a:r>
              <a:rPr b="0" lang="fi" sz="1800" spc="-1" strike="noStrike">
                <a:solidFill>
                  <a:schemeClr val="accent3"/>
                </a:solidFill>
                <a:latin typeface="Average"/>
                <a:ea typeface="Average"/>
              </a:rPr>
              <a:t>Who          Sues  who      on what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" name="Google Shape;67;p14" descr=""/>
          <p:cNvPicPr/>
          <p:nvPr/>
        </p:nvPicPr>
        <p:blipFill>
          <a:blip r:embed="rId1"/>
          <a:stretch/>
        </p:blipFill>
        <p:spPr>
          <a:xfrm>
            <a:off x="288000" y="1427400"/>
            <a:ext cx="8567640" cy="632520"/>
          </a:xfrm>
          <a:prstGeom prst="rect">
            <a:avLst/>
          </a:prstGeom>
          <a:ln w="0">
            <a:noFill/>
          </a:ln>
        </p:spPr>
      </p:pic>
      <p:pic>
        <p:nvPicPr>
          <p:cNvPr id="48" name="Google Shape;68;p14" descr=""/>
          <p:cNvPicPr/>
          <p:nvPr/>
        </p:nvPicPr>
        <p:blipFill>
          <a:blip r:embed="rId2"/>
          <a:stretch/>
        </p:blipFill>
        <p:spPr>
          <a:xfrm>
            <a:off x="5218920" y="2470320"/>
            <a:ext cx="599760" cy="780840"/>
          </a:xfrm>
          <a:prstGeom prst="rect">
            <a:avLst/>
          </a:prstGeom>
          <a:ln w="0">
            <a:noFill/>
          </a:ln>
        </p:spPr>
      </p:pic>
      <p:pic>
        <p:nvPicPr>
          <p:cNvPr id="49" name="Google Shape;69;p14" descr=""/>
          <p:cNvPicPr/>
          <p:nvPr/>
        </p:nvPicPr>
        <p:blipFill>
          <a:blip r:embed="rId3"/>
          <a:stretch/>
        </p:blipFill>
        <p:spPr>
          <a:xfrm>
            <a:off x="3526920" y="2470320"/>
            <a:ext cx="1161720" cy="780840"/>
          </a:xfrm>
          <a:prstGeom prst="rect">
            <a:avLst/>
          </a:prstGeom>
          <a:ln w="0">
            <a:noFill/>
          </a:ln>
        </p:spPr>
      </p:pic>
      <p:pic>
        <p:nvPicPr>
          <p:cNvPr id="50" name="Google Shape;70;p14" descr=""/>
          <p:cNvPicPr/>
          <p:nvPr/>
        </p:nvPicPr>
        <p:blipFill>
          <a:blip r:embed="rId4"/>
          <a:stretch/>
        </p:blipFill>
        <p:spPr>
          <a:xfrm>
            <a:off x="1882440" y="2479680"/>
            <a:ext cx="1114200" cy="761760"/>
          </a:xfrm>
          <a:prstGeom prst="rect">
            <a:avLst/>
          </a:prstGeom>
          <a:ln w="0">
            <a:noFill/>
          </a:ln>
        </p:spPr>
      </p:pic>
      <p:sp>
        <p:nvSpPr>
          <p:cNvPr id="51" name="TextBox 2"/>
          <p:cNvSpPr/>
          <p:nvPr/>
        </p:nvSpPr>
        <p:spPr>
          <a:xfrm>
            <a:off x="222120" y="1042200"/>
            <a:ext cx="457164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~100 000 cases between 2000-2021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Problems with the data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52920" y="1046160"/>
            <a:ext cx="520488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Different names of the same company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Human errors (typos, different format, abbreviations)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4" name="Picture 4" descr=""/>
          <p:cNvPicPr/>
          <p:nvPr/>
        </p:nvPicPr>
        <p:blipFill>
          <a:blip r:embed="rId1"/>
          <a:stretch/>
        </p:blipFill>
        <p:spPr>
          <a:xfrm>
            <a:off x="396720" y="2687400"/>
            <a:ext cx="2952360" cy="2227320"/>
          </a:xfrm>
          <a:prstGeom prst="rect">
            <a:avLst/>
          </a:prstGeom>
          <a:ln w="0">
            <a:noFill/>
          </a:ln>
        </p:spPr>
      </p:pic>
      <p:pic>
        <p:nvPicPr>
          <p:cNvPr id="55" name="Picture 6" descr=""/>
          <p:cNvPicPr/>
          <p:nvPr/>
        </p:nvPicPr>
        <p:blipFill>
          <a:blip r:embed="rId2"/>
          <a:stretch/>
        </p:blipFill>
        <p:spPr>
          <a:xfrm>
            <a:off x="6283080" y="137880"/>
            <a:ext cx="2892600" cy="3484080"/>
          </a:xfrm>
          <a:prstGeom prst="rect">
            <a:avLst/>
          </a:prstGeom>
          <a:ln w="0">
            <a:noFill/>
          </a:ln>
        </p:spPr>
      </p:pic>
      <p:pic>
        <p:nvPicPr>
          <p:cNvPr id="56" name="Picture 8" descr=""/>
          <p:cNvPicPr/>
          <p:nvPr/>
        </p:nvPicPr>
        <p:blipFill>
          <a:blip r:embed="rId3"/>
          <a:stretch/>
        </p:blipFill>
        <p:spPr>
          <a:xfrm>
            <a:off x="313920" y="2276640"/>
            <a:ext cx="4258080" cy="237960"/>
          </a:xfrm>
          <a:prstGeom prst="rect">
            <a:avLst/>
          </a:prstGeom>
          <a:ln w="0">
            <a:noFill/>
          </a:ln>
        </p:spPr>
      </p:pic>
      <p:sp>
        <p:nvSpPr>
          <p:cNvPr id="57" name="Arrow: Right 9"/>
          <p:cNvSpPr/>
          <p:nvPr/>
        </p:nvSpPr>
        <p:spPr>
          <a:xfrm>
            <a:off x="1701720" y="2552040"/>
            <a:ext cx="4496040" cy="4046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16161"/>
          </a:solidFill>
          <a:ln>
            <a:solidFill>
              <a:srgbClr val="2a2a2a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pic>
        <p:nvPicPr>
          <p:cNvPr id="58" name="Picture 11" descr=""/>
          <p:cNvPicPr/>
          <p:nvPr/>
        </p:nvPicPr>
        <p:blipFill>
          <a:blip r:embed="rId4"/>
          <a:stretch/>
        </p:blipFill>
        <p:spPr>
          <a:xfrm>
            <a:off x="3349080" y="3501720"/>
            <a:ext cx="3629160" cy="1626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68354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Merge possible duplicates (asserters and alleged infringers) 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2920" y="10461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75000" lnSpcReduction="10000"/>
          </a:bodyPr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Filtering algorithm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1. Find the most frequent terms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2. Filter out technical parts (like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3. Make pairwise distance between terms with the help of special packages (</a:t>
            </a:r>
            <a:r>
              <a:rPr b="0" lang="en-US" sz="1800" spc="-1" strike="noStrike">
                <a:solidFill>
                  <a:srgbClr val="dadada"/>
                </a:solidFill>
                <a:latin typeface="Consolas"/>
                <a:ea typeface="Average"/>
              </a:rPr>
              <a:t>fuzzywuzzy in python)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4. Merge connected (distance &lt; threshold) terms and assign the same alias for all of them.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5. Iterate over all terms and find matches with aliases from 4.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6. Filter out all </a:t>
            </a:r>
            <a:r>
              <a:rPr b="0" lang="fi" sz="1800" spc="-1" strike="noStrike">
                <a:solidFill>
                  <a:schemeClr val="accent3"/>
                </a:solidFill>
                <a:latin typeface="Average"/>
                <a:ea typeface="Average"/>
              </a:rPr>
              <a:t>asserters and alleged infringers with number of cases less than threshold (e.g. 3)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48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	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48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800" spc="-1" strike="noStrike" u="sng">
                <a:solidFill>
                  <a:schemeClr val="accent3"/>
                </a:solidFill>
                <a:uFillTx/>
                <a:latin typeface="Average"/>
                <a:ea typeface="Average"/>
                <a:hlinkClick r:id="rId1"/>
              </a:rPr>
              <a:t>jupyter</a:t>
            </a:r>
            <a:r>
              <a:rPr b="0" lang="en-US" sz="1800" spc="-1" strike="noStrike" u="sng">
                <a:solidFill>
                  <a:schemeClr val="accent3"/>
                </a:solidFill>
                <a:uFillTx/>
                <a:latin typeface="Average"/>
                <a:ea typeface="Average"/>
                <a:hlinkClick r:id="rId2"/>
              </a:rPr>
              <a:t> notebook with the code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1" name="Picture 3" descr=""/>
          <p:cNvPicPr/>
          <p:nvPr/>
        </p:nvPicPr>
        <p:blipFill>
          <a:blip r:embed="rId3"/>
          <a:stretch/>
        </p:blipFill>
        <p:spPr>
          <a:xfrm>
            <a:off x="3560040" y="1371600"/>
            <a:ext cx="5583960" cy="669960"/>
          </a:xfrm>
          <a:prstGeom prst="rect">
            <a:avLst/>
          </a:prstGeom>
          <a:ln w="0">
            <a:noFill/>
          </a:ln>
        </p:spPr>
      </p:pic>
      <p:pic>
        <p:nvPicPr>
          <p:cNvPr id="62" name="Picture 7" descr=""/>
          <p:cNvPicPr/>
          <p:nvPr/>
        </p:nvPicPr>
        <p:blipFill>
          <a:blip r:embed="rId4"/>
          <a:stretch/>
        </p:blipFill>
        <p:spPr>
          <a:xfrm>
            <a:off x="106560" y="4262760"/>
            <a:ext cx="4267440" cy="228240"/>
          </a:xfrm>
          <a:prstGeom prst="rect">
            <a:avLst/>
          </a:prstGeom>
          <a:ln w="0">
            <a:noFill/>
          </a:ln>
        </p:spPr>
      </p:pic>
      <p:sp>
        <p:nvSpPr>
          <p:cNvPr id="63" name="Arrow: Right 10"/>
          <p:cNvSpPr/>
          <p:nvPr/>
        </p:nvSpPr>
        <p:spPr>
          <a:xfrm>
            <a:off x="4427640" y="4134600"/>
            <a:ext cx="978120" cy="484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16161"/>
          </a:solidFill>
          <a:ln>
            <a:solidFill>
              <a:srgbClr val="2a2a2a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pic>
        <p:nvPicPr>
          <p:cNvPr id="64" name="Picture 13" descr=""/>
          <p:cNvPicPr/>
          <p:nvPr/>
        </p:nvPicPr>
        <p:blipFill>
          <a:blip r:embed="rId5"/>
          <a:stretch/>
        </p:blipFill>
        <p:spPr>
          <a:xfrm>
            <a:off x="5406120" y="4005360"/>
            <a:ext cx="3305160" cy="256680"/>
          </a:xfrm>
          <a:prstGeom prst="rect">
            <a:avLst/>
          </a:prstGeom>
          <a:ln w="0">
            <a:noFill/>
          </a:ln>
        </p:spPr>
      </p:pic>
      <p:pic>
        <p:nvPicPr>
          <p:cNvPr id="65" name="Picture 15" descr=""/>
          <p:cNvPicPr/>
          <p:nvPr/>
        </p:nvPicPr>
        <p:blipFill>
          <a:blip r:embed="rId6"/>
          <a:stretch/>
        </p:blipFill>
        <p:spPr>
          <a:xfrm>
            <a:off x="5329080" y="4555440"/>
            <a:ext cx="3762720" cy="285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Construct network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52920" y="1046160"/>
            <a:ext cx="703368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Node – company/individual (alias from map produced in the previous step)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Directed edge reflects asserted case. Weight – number of cases.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We use only active asserters/</a:t>
            </a:r>
            <a:r>
              <a:rPr b="0" lang="fi" sz="1800" spc="-1" strike="noStrike">
                <a:solidFill>
                  <a:schemeClr val="accent3"/>
                </a:solidFill>
                <a:latin typeface="Average"/>
                <a:ea typeface="Average"/>
              </a:rPr>
              <a:t>infringers (filtering by threshold)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480"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48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i" sz="1800" spc="-1" strike="noStrike">
                <a:solidFill>
                  <a:schemeClr val="accent3"/>
                </a:solidFill>
                <a:latin typeface="Average"/>
                <a:ea typeface="Average"/>
              </a:rPr>
              <a:t>To track dynamics over years we splited data into chunks related to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48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fi" sz="1800" spc="-1" strike="noStrike">
                <a:solidFill>
                  <a:schemeClr val="accent3"/>
                </a:solidFill>
                <a:latin typeface="Average"/>
                <a:ea typeface="Average"/>
              </a:rPr>
              <a:t>3 year periods.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8" name="Picture 4" descr=""/>
          <p:cNvPicPr/>
          <p:nvPr/>
        </p:nvPicPr>
        <p:blipFill>
          <a:blip r:embed="rId1"/>
          <a:stretch/>
        </p:blipFill>
        <p:spPr>
          <a:xfrm>
            <a:off x="7256160" y="1515240"/>
            <a:ext cx="1780200" cy="3229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Visualization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2920" y="10461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8333" lnSpcReduction="10000"/>
          </a:bodyPr>
          <a:p>
            <a:pPr marL="11448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To simplify the plot we showed only nodes with degree more than some threshold (it was increased for later years)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480"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48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Reciprocated edges are especially interesting for us (if companies made cases against each other), so we highlighted them in red color.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480"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11448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To reflect 2 possible sides of patent war we used </a:t>
            </a:r>
            <a:r>
              <a:rPr b="1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spring_layout </a:t>
            </a: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from networkx, which utilizes Fruchterman-Reingold force-directed algorithm. Nodes imitated repelling objects (called an anti-gravity force)*. In our model central nodes are usually produce the cases against border nodes.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TextBox 3"/>
          <p:cNvSpPr/>
          <p:nvPr/>
        </p:nvSpPr>
        <p:spPr>
          <a:xfrm>
            <a:off x="93240" y="4698360"/>
            <a:ext cx="873864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https://networkx.org/documentation/stable/reference/generated/networkx.drawing.layout.spring_layout.html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Visualization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3" name="Picture 4" descr=""/>
          <p:cNvPicPr/>
          <p:nvPr/>
        </p:nvPicPr>
        <p:blipFill>
          <a:blip r:embed="rId1"/>
          <a:stretch/>
        </p:blipFill>
        <p:spPr>
          <a:xfrm>
            <a:off x="2802960" y="0"/>
            <a:ext cx="6340680" cy="5143680"/>
          </a:xfrm>
          <a:prstGeom prst="rect">
            <a:avLst/>
          </a:prstGeom>
          <a:ln w="0">
            <a:noFill/>
          </a:ln>
        </p:spPr>
      </p:pic>
      <p:sp>
        <p:nvSpPr>
          <p:cNvPr id="74" name="TextBox 6"/>
          <p:cNvSpPr/>
          <p:nvPr/>
        </p:nvSpPr>
        <p:spPr>
          <a:xfrm>
            <a:off x="0" y="4800600"/>
            <a:ext cx="3886200" cy="25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2"/>
              </a:rPr>
              <a:t>Jupyter</a:t>
            </a: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3"/>
              </a:rPr>
              <a:t> notebook with the code and plots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TextBox 7"/>
          <p:cNvSpPr/>
          <p:nvPr/>
        </p:nvSpPr>
        <p:spPr>
          <a:xfrm>
            <a:off x="111240" y="1371600"/>
            <a:ext cx="2723400" cy="158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We can distinguish 2 clusters: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pharma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small technology/electronics cluster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Some Institutes/law companies connect clusters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Visualization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Box 7"/>
          <p:cNvSpPr/>
          <p:nvPr/>
        </p:nvSpPr>
        <p:spPr>
          <a:xfrm>
            <a:off x="331920" y="1573920"/>
            <a:ext cx="2723400" cy="115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Still the same clusters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+ counterclaims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  <a:ea typeface="Arial"/>
              </a:rPr>
              <a:t>Relatively the same volume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8" name="Picture 2" descr=""/>
          <p:cNvPicPr/>
          <p:nvPr/>
        </p:nvPicPr>
        <p:blipFill>
          <a:blip r:embed="rId1"/>
          <a:stretch/>
        </p:blipFill>
        <p:spPr>
          <a:xfrm>
            <a:off x="2890800" y="0"/>
            <a:ext cx="6340320" cy="5143680"/>
          </a:xfrm>
          <a:prstGeom prst="rect">
            <a:avLst/>
          </a:prstGeom>
          <a:ln w="0">
            <a:noFill/>
          </a:ln>
        </p:spPr>
      </p:pic>
      <p:sp>
        <p:nvSpPr>
          <p:cNvPr id="79" name="TextBox 3"/>
          <p:cNvSpPr/>
          <p:nvPr/>
        </p:nvSpPr>
        <p:spPr>
          <a:xfrm>
            <a:off x="97920" y="4698360"/>
            <a:ext cx="7478280" cy="25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2"/>
              </a:rPr>
              <a:t>Jupyter</a:t>
            </a: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3"/>
              </a:rPr>
              <a:t> notebook with the code and plots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027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i" sz="3000" spc="-1" strike="noStrike">
                <a:solidFill>
                  <a:schemeClr val="dk1"/>
                </a:solidFill>
                <a:latin typeface="Oswald"/>
                <a:ea typeface="Oswald"/>
              </a:rPr>
              <a:t>Visualization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TextBox 7"/>
          <p:cNvSpPr/>
          <p:nvPr/>
        </p:nvSpPr>
        <p:spPr>
          <a:xfrm>
            <a:off x="311760" y="1639440"/>
            <a:ext cx="272340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  <a:ea typeface="Arial"/>
              </a:rPr>
              <a:t>Bigger volume, we increased threshold for min degree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  <a:ea typeface="Arial"/>
              </a:rPr>
              <a:t>More licensing companies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2" name="Picture 4" descr=""/>
          <p:cNvPicPr/>
          <p:nvPr/>
        </p:nvPicPr>
        <p:blipFill>
          <a:blip r:embed="rId1"/>
          <a:stretch/>
        </p:blipFill>
        <p:spPr>
          <a:xfrm>
            <a:off x="2803680" y="0"/>
            <a:ext cx="6339960" cy="5143320"/>
          </a:xfrm>
          <a:prstGeom prst="rect">
            <a:avLst/>
          </a:prstGeom>
          <a:ln w="0">
            <a:noFill/>
          </a:ln>
        </p:spPr>
      </p:pic>
      <p:sp>
        <p:nvSpPr>
          <p:cNvPr id="83" name="TextBox 5"/>
          <p:cNvSpPr/>
          <p:nvPr/>
        </p:nvSpPr>
        <p:spPr>
          <a:xfrm>
            <a:off x="97920" y="4698360"/>
            <a:ext cx="7478280" cy="25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2"/>
              </a:rPr>
              <a:t>Jupyter</a:t>
            </a:r>
            <a:r>
              <a:rPr b="0" lang="en-US" sz="1100" spc="-1" strike="noStrike" u="sng">
                <a:solidFill>
                  <a:srgbClr val="ffd966"/>
                </a:solidFill>
                <a:uFillTx/>
                <a:latin typeface="Arial"/>
                <a:ea typeface="Arial"/>
                <a:hlinkClick r:id="rId3"/>
              </a:rPr>
              <a:t> notebook with the code and plots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</TotalTime>
  <Application>LibreOffice/7.6.4.1$Windows_X86_64 LibreOffice_project/e19e193f88cd6c0525a17fb7a176ed8e6a3e2aa1</Application>
  <AppVersion>15.0000</AppVersion>
  <Words>558</Words>
  <Paragraphs>75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Stanislav Andreev</dc:creator>
  <dc:description/>
  <dc:language>en-US</dc:language>
  <cp:lastModifiedBy/>
  <dcterms:modified xsi:type="dcterms:W3CDTF">2024-03-22T08:41:37Z</dcterms:modified>
  <cp:revision>6</cp:revision>
  <dc:subject/>
  <dc:title>Patent war dynamics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15</vt:i4>
  </property>
  <property fmtid="{D5CDD505-2E9C-101B-9397-08002B2CF9AE}" pid="3" name="PresentationFormat">
    <vt:lpwstr>On-screen Show (16:9)</vt:lpwstr>
  </property>
  <property fmtid="{D5CDD505-2E9C-101B-9397-08002B2CF9AE}" pid="4" name="Slides">
    <vt:i4>15</vt:i4>
  </property>
</Properties>
</file>